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7"/>
  </p:notesMasterIdLst>
  <p:handoutMasterIdLst>
    <p:handoutMasterId r:id="rId38"/>
  </p:handoutMasterIdLst>
  <p:sldIdLst>
    <p:sldId id="375" r:id="rId5"/>
    <p:sldId id="376" r:id="rId6"/>
    <p:sldId id="377" r:id="rId7"/>
    <p:sldId id="380" r:id="rId8"/>
    <p:sldId id="384" r:id="rId9"/>
    <p:sldId id="385" r:id="rId10"/>
    <p:sldId id="414" r:id="rId11"/>
    <p:sldId id="403" r:id="rId12"/>
    <p:sldId id="404" r:id="rId13"/>
    <p:sldId id="401" r:id="rId14"/>
    <p:sldId id="413" r:id="rId15"/>
    <p:sldId id="393" r:id="rId16"/>
    <p:sldId id="394" r:id="rId17"/>
    <p:sldId id="395" r:id="rId18"/>
    <p:sldId id="405" r:id="rId19"/>
    <p:sldId id="406" r:id="rId20"/>
    <p:sldId id="407" r:id="rId21"/>
    <p:sldId id="408" r:id="rId22"/>
    <p:sldId id="409" r:id="rId23"/>
    <p:sldId id="410" r:id="rId24"/>
    <p:sldId id="411" r:id="rId25"/>
    <p:sldId id="396" r:id="rId26"/>
    <p:sldId id="412" r:id="rId27"/>
    <p:sldId id="397" r:id="rId28"/>
    <p:sldId id="398" r:id="rId29"/>
    <p:sldId id="399" r:id="rId30"/>
    <p:sldId id="400" r:id="rId31"/>
    <p:sldId id="388" r:id="rId32"/>
    <p:sldId id="390" r:id="rId33"/>
    <p:sldId id="392" r:id="rId34"/>
    <p:sldId id="391" r:id="rId35"/>
    <p:sldId id="389" r:id="rId36"/>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E59337-F363-4DE1-9409-8B05877AC2CF}" v="1164" dt="2018-05-31T18:56:22.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2909" autoAdjust="0"/>
  </p:normalViewPr>
  <p:slideViewPr>
    <p:cSldViewPr snapToGrid="0">
      <p:cViewPr varScale="1">
        <p:scale>
          <a:sx n="85" d="100"/>
          <a:sy n="85" d="100"/>
        </p:scale>
        <p:origin x="327" y="51"/>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119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2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compare" TargetMode="External"/><Relationship Id="rId2" Type="http://schemas.openxmlformats.org/officeDocument/2006/relationships/hyperlink" Target="https://docs.microsoft.com/en-us/azure/active-directory/develop/active-directory-v2-limitations"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microsoft.com/en-us/graph/graph-explorer" TargetMode="External"/><Relationship Id="rId2" Type="http://schemas.openxmlformats.org/officeDocument/2006/relationships/hyperlink" Target="https://developer.microsoft.com/en-us/graph" TargetMode="External"/><Relationship Id="rId1" Type="http://schemas.openxmlformats.org/officeDocument/2006/relationships/slideLayout" Target="../slideLayouts/slideLayout10.xml"/><Relationship Id="rId5" Type="http://schemas.openxmlformats.org/officeDocument/2006/relationships/hyperlink" Target="https://channel9.msdn.com/Events/Build/2018?sort=status&amp;direction=desc&amp;tag%5b0%5d=microsoft%2Bgraph&amp;page=3" TargetMode="External"/><Relationship Id="rId4" Type="http://schemas.openxmlformats.org/officeDocument/2006/relationships/hyperlink" Target="https://github.com/Azure-Samples?utf8=%E2%9C%93&amp;q=graph&amp;type=&amp;language"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84.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87.png"/><Relationship Id="rId17" Type="http://schemas.openxmlformats.org/officeDocument/2006/relationships/image" Target="../media/image90.jpeg"/><Relationship Id="rId25" Type="http://schemas.openxmlformats.org/officeDocument/2006/relationships/image" Target="../media/image21.svg"/><Relationship Id="rId2" Type="http://schemas.openxmlformats.org/officeDocument/2006/relationships/notesSlide" Target="../notesSlides/notesSlide8.xml"/><Relationship Id="rId16" Type="http://schemas.openxmlformats.org/officeDocument/2006/relationships/image" Target="../media/image89.jpeg"/><Relationship Id="rId20" Type="http://schemas.openxmlformats.org/officeDocument/2006/relationships/image" Target="../media/image91.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86.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88.jpeg"/><Relationship Id="rId23" Type="http://schemas.openxmlformats.org/officeDocument/2006/relationships/image" Target="../media/image92.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85.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7.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 Domina la Graph API, domina el mundo</a:t>
            </a:r>
            <a:endParaRPr lang="en-US" dirty="0"/>
          </a:p>
        </p:txBody>
      </p:sp>
      <p:sp>
        <p:nvSpPr>
          <p:cNvPr id="3" name="Marcador de texto 2"/>
          <p:cNvSpPr>
            <a:spLocks noGrp="1"/>
          </p:cNvSpPr>
          <p:nvPr>
            <p:ph type="body" sz="quarter" idx="11"/>
          </p:nvPr>
        </p:nvSpPr>
        <p:spPr/>
        <p:txBody>
          <a:bodyPr/>
          <a:lstStyle/>
          <a:p>
            <a:r>
              <a:rPr lang="en-US" dirty="0"/>
              <a:t>Luis Mañez (MVP)</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37CF6-D161-41C5-9963-AD51FD4CA1AD}"/>
              </a:ext>
            </a:extLst>
          </p:cNvPr>
          <p:cNvSpPr>
            <a:spLocks noGrp="1"/>
          </p:cNvSpPr>
          <p:nvPr>
            <p:ph type="body" sz="quarter" idx="10"/>
          </p:nvPr>
        </p:nvSpPr>
        <p:spPr>
          <a:xfrm>
            <a:off x="519248" y="1688275"/>
            <a:ext cx="11151917" cy="4796671"/>
          </a:xfrm>
        </p:spPr>
        <p:txBody>
          <a:bodyPr/>
          <a:lstStyle/>
          <a:p>
            <a:r>
              <a:rPr lang="en-US" dirty="0"/>
              <a:t>Azure AD Auth </a:t>
            </a:r>
            <a:r>
              <a:rPr lang="en-US" dirty="0" err="1"/>
              <a:t>esta</a:t>
            </a:r>
            <a:r>
              <a:rPr lang="en-US" dirty="0"/>
              <a:t> </a:t>
            </a:r>
            <a:r>
              <a:rPr lang="en-US" dirty="0" err="1"/>
              <a:t>basado</a:t>
            </a:r>
            <a:r>
              <a:rPr lang="en-US" dirty="0"/>
              <a:t> </a:t>
            </a:r>
            <a:r>
              <a:rPr lang="en-US" dirty="0" err="1"/>
              <a:t>en</a:t>
            </a:r>
            <a:r>
              <a:rPr lang="en-US" dirty="0"/>
              <a:t> </a:t>
            </a:r>
            <a:r>
              <a:rPr lang="en-US" dirty="0" err="1"/>
              <a:t>oAuth</a:t>
            </a:r>
            <a:r>
              <a:rPr lang="en-US" dirty="0"/>
              <a:t> 2.0 y </a:t>
            </a:r>
            <a:r>
              <a:rPr lang="en-US" dirty="0" err="1"/>
              <a:t>OpenIdConnect</a:t>
            </a:r>
            <a:endParaRPr lang="en-US" dirty="0"/>
          </a:p>
          <a:p>
            <a:r>
              <a:rPr lang="en-US" dirty="0"/>
              <a:t>MS Graph require un Access Token de Azure AD para ser </a:t>
            </a:r>
            <a:r>
              <a:rPr lang="en-US" dirty="0" err="1"/>
              <a:t>consumida</a:t>
            </a:r>
            <a:endParaRPr lang="en-US" dirty="0"/>
          </a:p>
          <a:p>
            <a:r>
              <a:rPr lang="en-US" dirty="0"/>
              <a:t>Registrar App </a:t>
            </a:r>
            <a:r>
              <a:rPr lang="en-US" dirty="0" err="1"/>
              <a:t>en</a:t>
            </a:r>
            <a:r>
              <a:rPr lang="en-US" dirty="0"/>
              <a:t> Azure AD</a:t>
            </a:r>
          </a:p>
          <a:p>
            <a:r>
              <a:rPr lang="en-US" dirty="0"/>
              <a:t>Azure V1 vs v2 Endpoint</a:t>
            </a:r>
          </a:p>
          <a:p>
            <a:r>
              <a:rPr lang="en-US" dirty="0" err="1"/>
              <a:t>Asignar</a:t>
            </a:r>
            <a:r>
              <a:rPr lang="en-US" dirty="0"/>
              <a:t> </a:t>
            </a:r>
            <a:r>
              <a:rPr lang="en-US" dirty="0" err="1"/>
              <a:t>permisos</a:t>
            </a:r>
            <a:endParaRPr lang="en-US" dirty="0"/>
          </a:p>
          <a:p>
            <a:r>
              <a:rPr lang="en-US" dirty="0"/>
              <a:t>Consent Framework</a:t>
            </a:r>
          </a:p>
          <a:p>
            <a:endParaRPr lang="en-US" dirty="0"/>
          </a:p>
        </p:txBody>
      </p:sp>
      <p:sp>
        <p:nvSpPr>
          <p:cNvPr id="3" name="Title 2">
            <a:extLst>
              <a:ext uri="{FF2B5EF4-FFF2-40B4-BE49-F238E27FC236}">
                <a16:creationId xmlns:a16="http://schemas.microsoft.com/office/drawing/2014/main" id="{3CD8C3BF-43B5-47BE-9750-1F48B5899E90}"/>
              </a:ext>
            </a:extLst>
          </p:cNvPr>
          <p:cNvSpPr>
            <a:spLocks noGrp="1"/>
          </p:cNvSpPr>
          <p:nvPr>
            <p:ph type="title"/>
          </p:nvPr>
        </p:nvSpPr>
        <p:spPr/>
        <p:txBody>
          <a:bodyPr/>
          <a:lstStyle/>
          <a:p>
            <a:r>
              <a:rPr lang="en-US" dirty="0"/>
              <a:t>Azure AD </a:t>
            </a:r>
            <a:r>
              <a:rPr lang="en-US" dirty="0" err="1"/>
              <a:t>Conceptos</a:t>
            </a:r>
            <a:endParaRPr lang="en-US" dirty="0"/>
          </a:p>
        </p:txBody>
      </p:sp>
    </p:spTree>
    <p:extLst>
      <p:ext uri="{BB962C8B-B14F-4D97-AF65-F5344CB8AC3E}">
        <p14:creationId xmlns:p14="http://schemas.microsoft.com/office/powerpoint/2010/main" val="1763668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41C8-CD10-4B56-8CEE-B68DD4E011EE}"/>
              </a:ext>
            </a:extLst>
          </p:cNvPr>
          <p:cNvSpPr>
            <a:spLocks noGrp="1"/>
          </p:cNvSpPr>
          <p:nvPr>
            <p:ph type="title"/>
          </p:nvPr>
        </p:nvSpPr>
        <p:spPr/>
        <p:txBody>
          <a:bodyPr/>
          <a:lstStyle/>
          <a:p>
            <a:r>
              <a:rPr lang="en-US" dirty="0"/>
              <a:t>Azure AD v1 vs v2 endpoints</a:t>
            </a:r>
          </a:p>
        </p:txBody>
      </p:sp>
      <p:sp>
        <p:nvSpPr>
          <p:cNvPr id="5" name="Text Placeholder 4">
            <a:extLst>
              <a:ext uri="{FF2B5EF4-FFF2-40B4-BE49-F238E27FC236}">
                <a16:creationId xmlns:a16="http://schemas.microsoft.com/office/drawing/2014/main" id="{8C66A4E2-7CAC-415D-9336-19D8B5192C3C}"/>
              </a:ext>
            </a:extLst>
          </p:cNvPr>
          <p:cNvSpPr>
            <a:spLocks noGrp="1"/>
          </p:cNvSpPr>
          <p:nvPr>
            <p:ph type="body" sz="quarter" idx="13"/>
          </p:nvPr>
        </p:nvSpPr>
        <p:spPr>
          <a:xfrm>
            <a:off x="3752089" y="1429603"/>
            <a:ext cx="3935742" cy="441688"/>
          </a:xfrm>
        </p:spPr>
        <p:txBody>
          <a:bodyPr/>
          <a:lstStyle/>
          <a:p>
            <a:pPr algn="ctr"/>
            <a:r>
              <a:rPr lang="en-US" dirty="0"/>
              <a:t>V1 endpoint</a:t>
            </a:r>
          </a:p>
        </p:txBody>
      </p:sp>
      <p:sp>
        <p:nvSpPr>
          <p:cNvPr id="6" name="Text Placeholder 5">
            <a:extLst>
              <a:ext uri="{FF2B5EF4-FFF2-40B4-BE49-F238E27FC236}">
                <a16:creationId xmlns:a16="http://schemas.microsoft.com/office/drawing/2014/main" id="{23585A45-D2DE-4E22-8612-BB66B2AF8818}"/>
              </a:ext>
            </a:extLst>
          </p:cNvPr>
          <p:cNvSpPr>
            <a:spLocks noGrp="1"/>
          </p:cNvSpPr>
          <p:nvPr>
            <p:ph type="body" sz="quarter" idx="14"/>
          </p:nvPr>
        </p:nvSpPr>
        <p:spPr>
          <a:xfrm>
            <a:off x="7696667" y="1447200"/>
            <a:ext cx="3974498" cy="441688"/>
          </a:xfrm>
        </p:spPr>
        <p:txBody>
          <a:bodyPr/>
          <a:lstStyle/>
          <a:p>
            <a:pPr algn="ctr"/>
            <a:r>
              <a:rPr lang="en-US" dirty="0"/>
              <a:t>V2 endpoint</a:t>
            </a:r>
          </a:p>
        </p:txBody>
      </p:sp>
      <p:graphicFrame>
        <p:nvGraphicFramePr>
          <p:cNvPr id="7" name="Table 6">
            <a:extLst>
              <a:ext uri="{FF2B5EF4-FFF2-40B4-BE49-F238E27FC236}">
                <a16:creationId xmlns:a16="http://schemas.microsoft.com/office/drawing/2014/main" id="{A93F75D4-5557-4324-AD93-39805BF949AC}"/>
              </a:ext>
            </a:extLst>
          </p:cNvPr>
          <p:cNvGraphicFramePr>
            <a:graphicFrameLocks noGrp="1"/>
          </p:cNvGraphicFramePr>
          <p:nvPr>
            <p:extLst>
              <p:ext uri="{D42A27DB-BD31-4B8C-83A1-F6EECF244321}">
                <p14:modId xmlns:p14="http://schemas.microsoft.com/office/powerpoint/2010/main" val="4171606753"/>
              </p:ext>
            </p:extLst>
          </p:nvPr>
        </p:nvGraphicFramePr>
        <p:xfrm>
          <a:off x="512000" y="1870523"/>
          <a:ext cx="11168001" cy="3372648"/>
        </p:xfrm>
        <a:graphic>
          <a:graphicData uri="http://schemas.openxmlformats.org/drawingml/2006/table">
            <a:tbl>
              <a:tblPr firstRow="1" bandRow="1">
                <a:tableStyleId>{16D9F66E-5EB9-4882-86FB-DCBF35E3C3E4}</a:tableStyleId>
              </a:tblPr>
              <a:tblGrid>
                <a:gridCol w="3252187">
                  <a:extLst>
                    <a:ext uri="{9D8B030D-6E8A-4147-A177-3AD203B41FA5}">
                      <a16:colId xmlns:a16="http://schemas.microsoft.com/office/drawing/2014/main" val="2808985772"/>
                    </a:ext>
                  </a:extLst>
                </a:gridCol>
                <a:gridCol w="3921261">
                  <a:extLst>
                    <a:ext uri="{9D8B030D-6E8A-4147-A177-3AD203B41FA5}">
                      <a16:colId xmlns:a16="http://schemas.microsoft.com/office/drawing/2014/main" val="4069051566"/>
                    </a:ext>
                  </a:extLst>
                </a:gridCol>
                <a:gridCol w="3994553">
                  <a:extLst>
                    <a:ext uri="{9D8B030D-6E8A-4147-A177-3AD203B41FA5}">
                      <a16:colId xmlns:a16="http://schemas.microsoft.com/office/drawing/2014/main" val="1855977327"/>
                    </a:ext>
                  </a:extLst>
                </a:gridCol>
              </a:tblGrid>
              <a:tr h="421581">
                <a:tc>
                  <a:txBody>
                    <a:bodyPr/>
                    <a:lstStyle/>
                    <a:p>
                      <a:r>
                        <a:rPr lang="en-US" b="1" dirty="0"/>
                        <a:t>Portal</a:t>
                      </a:r>
                    </a:p>
                  </a:txBody>
                  <a:tcPr/>
                </a:tc>
                <a:tc>
                  <a:txBody>
                    <a:bodyPr/>
                    <a:lstStyle/>
                    <a:p>
                      <a:r>
                        <a:rPr lang="en-US" b="0" dirty="0"/>
                        <a:t>portal.azure.com</a:t>
                      </a:r>
                    </a:p>
                  </a:txBody>
                  <a:tcPr/>
                </a:tc>
                <a:tc>
                  <a:txBody>
                    <a:bodyPr/>
                    <a:lstStyle/>
                    <a:p>
                      <a:r>
                        <a:rPr lang="en-US" b="0" dirty="0"/>
                        <a:t>apps.dev.microsoft.com</a:t>
                      </a:r>
                    </a:p>
                  </a:txBody>
                  <a:tcPr/>
                </a:tc>
                <a:extLst>
                  <a:ext uri="{0D108BD9-81ED-4DB2-BD59-A6C34878D82A}">
                    <a16:rowId xmlns:a16="http://schemas.microsoft.com/office/drawing/2014/main" val="987074390"/>
                  </a:ext>
                </a:extLst>
              </a:tr>
              <a:tr h="421581">
                <a:tc>
                  <a:txBody>
                    <a:bodyPr/>
                    <a:lstStyle/>
                    <a:p>
                      <a:r>
                        <a:rPr lang="en-US" b="1" dirty="0"/>
                        <a:t>Accounts supported</a:t>
                      </a:r>
                    </a:p>
                  </a:txBody>
                  <a:tcPr/>
                </a:tc>
                <a:tc>
                  <a:txBody>
                    <a:bodyPr/>
                    <a:lstStyle/>
                    <a:p>
                      <a:r>
                        <a:rPr lang="en-US" dirty="0"/>
                        <a:t>Work / School</a:t>
                      </a:r>
                    </a:p>
                  </a:txBody>
                  <a:tcPr/>
                </a:tc>
                <a:tc>
                  <a:txBody>
                    <a:bodyPr/>
                    <a:lstStyle/>
                    <a:p>
                      <a:r>
                        <a:rPr lang="en-US" dirty="0"/>
                        <a:t>Work / School / Personal</a:t>
                      </a:r>
                    </a:p>
                  </a:txBody>
                  <a:tcPr/>
                </a:tc>
                <a:extLst>
                  <a:ext uri="{0D108BD9-81ED-4DB2-BD59-A6C34878D82A}">
                    <a16:rowId xmlns:a16="http://schemas.microsoft.com/office/drawing/2014/main" val="2670545515"/>
                  </a:ext>
                </a:extLst>
              </a:tr>
              <a:tr h="421581">
                <a:tc>
                  <a:txBody>
                    <a:bodyPr/>
                    <a:lstStyle/>
                    <a:p>
                      <a:r>
                        <a:rPr lang="en-US" b="1" dirty="0"/>
                        <a:t>Set of APIs</a:t>
                      </a:r>
                    </a:p>
                  </a:txBody>
                  <a:tcPr/>
                </a:tc>
                <a:tc>
                  <a:txBody>
                    <a:bodyPr/>
                    <a:lstStyle/>
                    <a:p>
                      <a:r>
                        <a:rPr lang="en-US" dirty="0"/>
                        <a:t>ALL (Graph, SharePoint, Intune, Skype…)</a:t>
                      </a:r>
                    </a:p>
                  </a:txBody>
                  <a:tcPr/>
                </a:tc>
                <a:tc>
                  <a:txBody>
                    <a:bodyPr/>
                    <a:lstStyle/>
                    <a:p>
                      <a:r>
                        <a:rPr lang="en-US" dirty="0"/>
                        <a:t>Only Graph API</a:t>
                      </a:r>
                    </a:p>
                  </a:txBody>
                  <a:tcPr/>
                </a:tc>
                <a:extLst>
                  <a:ext uri="{0D108BD9-81ED-4DB2-BD59-A6C34878D82A}">
                    <a16:rowId xmlns:a16="http://schemas.microsoft.com/office/drawing/2014/main" val="3427154286"/>
                  </a:ext>
                </a:extLst>
              </a:tr>
              <a:tr h="421581">
                <a:tc>
                  <a:txBody>
                    <a:bodyPr/>
                    <a:lstStyle/>
                    <a:p>
                      <a:r>
                        <a:rPr lang="en-US" b="1" dirty="0"/>
                        <a:t>Multiple Platforms in App</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4275175270"/>
                  </a:ext>
                </a:extLst>
              </a:tr>
              <a:tr h="421581">
                <a:tc>
                  <a:txBody>
                    <a:bodyPr/>
                    <a:lstStyle/>
                    <a:p>
                      <a:r>
                        <a:rPr lang="en-US" b="1" dirty="0"/>
                        <a:t>Scopes</a:t>
                      </a:r>
                    </a:p>
                  </a:txBody>
                  <a:tcPr/>
                </a:tc>
                <a:tc>
                  <a:txBody>
                    <a:bodyPr/>
                    <a:lstStyle/>
                    <a:p>
                      <a:r>
                        <a:rPr lang="en-US" dirty="0"/>
                        <a:t>Resource</a:t>
                      </a:r>
                    </a:p>
                  </a:txBody>
                  <a:tcPr/>
                </a:tc>
                <a:tc>
                  <a:txBody>
                    <a:bodyPr/>
                    <a:lstStyle/>
                    <a:p>
                      <a:r>
                        <a:rPr lang="en-US" dirty="0"/>
                        <a:t>Request</a:t>
                      </a:r>
                    </a:p>
                  </a:txBody>
                  <a:tcPr/>
                </a:tc>
                <a:extLst>
                  <a:ext uri="{0D108BD9-81ED-4DB2-BD59-A6C34878D82A}">
                    <a16:rowId xmlns:a16="http://schemas.microsoft.com/office/drawing/2014/main" val="248446641"/>
                  </a:ext>
                </a:extLst>
              </a:tr>
              <a:tr h="421581">
                <a:tc>
                  <a:txBody>
                    <a:bodyPr/>
                    <a:lstStyle/>
                    <a:p>
                      <a:r>
                        <a:rPr lang="en-US" b="1" dirty="0"/>
                        <a:t>Consents</a:t>
                      </a:r>
                    </a:p>
                  </a:txBody>
                  <a:tcPr/>
                </a:tc>
                <a:tc>
                  <a:txBody>
                    <a:bodyPr/>
                    <a:lstStyle/>
                    <a:p>
                      <a:r>
                        <a:rPr lang="en-US" dirty="0"/>
                        <a:t>Static</a:t>
                      </a:r>
                    </a:p>
                  </a:txBody>
                  <a:tcPr/>
                </a:tc>
                <a:tc>
                  <a:txBody>
                    <a:bodyPr/>
                    <a:lstStyle/>
                    <a:p>
                      <a:r>
                        <a:rPr lang="en-US" dirty="0"/>
                        <a:t>Dynamic</a:t>
                      </a:r>
                    </a:p>
                  </a:txBody>
                  <a:tcPr/>
                </a:tc>
                <a:extLst>
                  <a:ext uri="{0D108BD9-81ED-4DB2-BD59-A6C34878D82A}">
                    <a16:rowId xmlns:a16="http://schemas.microsoft.com/office/drawing/2014/main" val="2592486821"/>
                  </a:ext>
                </a:extLst>
              </a:tr>
              <a:tr h="421581">
                <a:tc>
                  <a:txBody>
                    <a:bodyPr/>
                    <a:lstStyle/>
                    <a:p>
                      <a:r>
                        <a:rPr lang="en-US" b="1" dirty="0"/>
                        <a:t>Multi-Tenant</a:t>
                      </a:r>
                    </a:p>
                  </a:txBody>
                  <a:tcPr/>
                </a:tc>
                <a:tc>
                  <a:txBody>
                    <a:bodyPr/>
                    <a:lstStyle/>
                    <a:p>
                      <a:r>
                        <a:rPr lang="en-US" dirty="0"/>
                        <a:t>Requires configuration</a:t>
                      </a:r>
                    </a:p>
                  </a:txBody>
                  <a:tcPr/>
                </a:tc>
                <a:tc>
                  <a:txBody>
                    <a:bodyPr/>
                    <a:lstStyle/>
                    <a:p>
                      <a:r>
                        <a:rPr lang="en-US" dirty="0"/>
                        <a:t>By default</a:t>
                      </a:r>
                    </a:p>
                  </a:txBody>
                  <a:tcPr/>
                </a:tc>
                <a:extLst>
                  <a:ext uri="{0D108BD9-81ED-4DB2-BD59-A6C34878D82A}">
                    <a16:rowId xmlns:a16="http://schemas.microsoft.com/office/drawing/2014/main" val="928224446"/>
                  </a:ext>
                </a:extLst>
              </a:tr>
              <a:tr h="421581">
                <a:tc>
                  <a:txBody>
                    <a:bodyPr/>
                    <a:lstStyle/>
                    <a:p>
                      <a:r>
                        <a:rPr lang="en-US" b="1" dirty="0" err="1"/>
                        <a:t>Nuget</a:t>
                      </a:r>
                      <a:r>
                        <a:rPr lang="en-US" b="1" dirty="0"/>
                        <a:t> Package</a:t>
                      </a:r>
                    </a:p>
                  </a:txBody>
                  <a:tcPr/>
                </a:tc>
                <a:tc>
                  <a:txBody>
                    <a:bodyPr/>
                    <a:lstStyle/>
                    <a:p>
                      <a:r>
                        <a:rPr lang="en-US" dirty="0"/>
                        <a:t> </a:t>
                      </a:r>
                      <a:r>
                        <a:rPr lang="en-US" dirty="0" err="1"/>
                        <a:t>Microsoft.IdentityModel.Clients.ActiveDirectory</a:t>
                      </a:r>
                      <a:endParaRPr lang="en-US" dirty="0"/>
                    </a:p>
                  </a:txBody>
                  <a:tcPr/>
                </a:tc>
                <a:tc>
                  <a:txBody>
                    <a:bodyPr/>
                    <a:lstStyle/>
                    <a:p>
                      <a:r>
                        <a:rPr lang="en-US" dirty="0" err="1"/>
                        <a:t>Microsoft.Identity.Client</a:t>
                      </a:r>
                      <a:endParaRPr lang="en-US" dirty="0"/>
                    </a:p>
                  </a:txBody>
                  <a:tcPr/>
                </a:tc>
                <a:extLst>
                  <a:ext uri="{0D108BD9-81ED-4DB2-BD59-A6C34878D82A}">
                    <a16:rowId xmlns:a16="http://schemas.microsoft.com/office/drawing/2014/main" val="3687086294"/>
                  </a:ext>
                </a:extLst>
              </a:tr>
            </a:tbl>
          </a:graphicData>
        </a:graphic>
      </p:graphicFrame>
      <p:sp>
        <p:nvSpPr>
          <p:cNvPr id="8" name="Rectangle 7">
            <a:extLst>
              <a:ext uri="{FF2B5EF4-FFF2-40B4-BE49-F238E27FC236}">
                <a16:creationId xmlns:a16="http://schemas.microsoft.com/office/drawing/2014/main" id="{3C694844-1C55-4970-ACF0-59E00ADA02C2}"/>
              </a:ext>
            </a:extLst>
          </p:cNvPr>
          <p:cNvSpPr/>
          <p:nvPr/>
        </p:nvSpPr>
        <p:spPr>
          <a:xfrm>
            <a:off x="1102670" y="5288873"/>
            <a:ext cx="11160753" cy="1114088"/>
          </a:xfrm>
          <a:prstGeom prst="rect">
            <a:avLst/>
          </a:prstGeom>
        </p:spPr>
        <p:txBody>
          <a:bodyPr wrap="square">
            <a:spAutoFit/>
          </a:bodyPr>
          <a:lstStyle/>
          <a:p>
            <a:pPr>
              <a:lnSpc>
                <a:spcPct val="200000"/>
              </a:lnSpc>
            </a:pPr>
            <a:r>
              <a:rPr lang="en-US" dirty="0">
                <a:hlinkClick r:id="rId2"/>
              </a:rPr>
              <a:t>https://docs.microsoft.com/en-us/azure/active-directory/develop/active-directory-v2-limitations</a:t>
            </a:r>
            <a:endParaRPr lang="en-US" dirty="0"/>
          </a:p>
          <a:p>
            <a:pPr>
              <a:lnSpc>
                <a:spcPct val="200000"/>
              </a:lnSpc>
            </a:pPr>
            <a:r>
              <a:rPr lang="en-US" dirty="0">
                <a:hlinkClick r:id="rId3"/>
              </a:rPr>
              <a:t>https://docs.microsoft.com/en-us/azure/active-directory/develop/active-directory-v2-compare</a:t>
            </a:r>
            <a:endParaRPr lang="en-US" dirty="0"/>
          </a:p>
        </p:txBody>
      </p:sp>
    </p:spTree>
    <p:extLst>
      <p:ext uri="{BB962C8B-B14F-4D97-AF65-F5344CB8AC3E}">
        <p14:creationId xmlns:p14="http://schemas.microsoft.com/office/powerpoint/2010/main" val="60418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err="1"/>
              <a:t>Escenarios</a:t>
            </a:r>
            <a:r>
              <a:rPr lang="en-US" dirty="0"/>
              <a:t> de </a:t>
            </a:r>
            <a:r>
              <a:rPr lang="en-US" dirty="0" err="1"/>
              <a:t>consumo</a:t>
            </a:r>
            <a:endParaRPr lang="en-US" dirty="0"/>
          </a:p>
        </p:txBody>
      </p:sp>
      <p:pic>
        <p:nvPicPr>
          <p:cNvPr id="16" name="Picture 15" descr="A close up of a logo&#10;&#10;Description generated with high confidence">
            <a:extLst>
              <a:ext uri="{FF2B5EF4-FFF2-40B4-BE49-F238E27FC236}">
                <a16:creationId xmlns:a16="http://schemas.microsoft.com/office/drawing/2014/main" id="{A0F7E02B-ED91-4086-9120-F62392EE2F8B}"/>
              </a:ext>
            </a:extLst>
          </p:cNvPr>
          <p:cNvPicPr>
            <a:picLocks noChangeAspect="1"/>
          </p:cNvPicPr>
          <p:nvPr/>
        </p:nvPicPr>
        <p:blipFill>
          <a:blip r:embed="rId2"/>
          <a:stretch>
            <a:fillRect/>
          </a:stretch>
        </p:blipFill>
        <p:spPr>
          <a:xfrm>
            <a:off x="8424505" y="1129582"/>
            <a:ext cx="590550" cy="590550"/>
          </a:xfrm>
          <a:prstGeom prst="rect">
            <a:avLst/>
          </a:prstGeom>
        </p:spPr>
      </p:pic>
      <p:pic>
        <p:nvPicPr>
          <p:cNvPr id="19" name="Picture 18">
            <a:extLst>
              <a:ext uri="{FF2B5EF4-FFF2-40B4-BE49-F238E27FC236}">
                <a16:creationId xmlns:a16="http://schemas.microsoft.com/office/drawing/2014/main" id="{2280DFEA-F07E-401B-A6B4-131E5476E2E5}"/>
              </a:ext>
            </a:extLst>
          </p:cNvPr>
          <p:cNvPicPr>
            <a:picLocks noChangeAspect="1"/>
          </p:cNvPicPr>
          <p:nvPr/>
        </p:nvPicPr>
        <p:blipFill>
          <a:blip r:embed="rId3"/>
          <a:stretch>
            <a:fillRect/>
          </a:stretch>
        </p:blipFill>
        <p:spPr>
          <a:xfrm>
            <a:off x="6968764" y="462518"/>
            <a:ext cx="590550" cy="590550"/>
          </a:xfrm>
          <a:prstGeom prst="rect">
            <a:avLst/>
          </a:prstGeom>
        </p:spPr>
      </p:pic>
      <p:pic>
        <p:nvPicPr>
          <p:cNvPr id="23" name="Content Placeholder 22">
            <a:extLst>
              <a:ext uri="{FF2B5EF4-FFF2-40B4-BE49-F238E27FC236}">
                <a16:creationId xmlns:a16="http://schemas.microsoft.com/office/drawing/2014/main" id="{03C740BC-2F02-4FA2-BF75-31DBCD2E9E9F}"/>
              </a:ext>
            </a:extLst>
          </p:cNvPr>
          <p:cNvPicPr>
            <a:picLocks noGrp="1" noChangeAspect="1"/>
          </p:cNvPicPr>
          <p:nvPr>
            <p:ph sz="quarter" idx="13"/>
          </p:nvPr>
        </p:nvPicPr>
        <p:blipFill>
          <a:blip r:embed="rId4"/>
          <a:stretch>
            <a:fillRect/>
          </a:stretch>
        </p:blipFill>
        <p:spPr>
          <a:xfrm>
            <a:off x="6699113" y="2269813"/>
            <a:ext cx="590550" cy="590550"/>
          </a:xfrm>
        </p:spPr>
      </p:pic>
      <p:pic>
        <p:nvPicPr>
          <p:cNvPr id="25" name="Picture 24">
            <a:extLst>
              <a:ext uri="{FF2B5EF4-FFF2-40B4-BE49-F238E27FC236}">
                <a16:creationId xmlns:a16="http://schemas.microsoft.com/office/drawing/2014/main" id="{55A761F4-3B1A-4F06-83F3-D1994CA7A0F8}"/>
              </a:ext>
            </a:extLst>
          </p:cNvPr>
          <p:cNvPicPr>
            <a:picLocks noChangeAspect="1"/>
          </p:cNvPicPr>
          <p:nvPr/>
        </p:nvPicPr>
        <p:blipFill>
          <a:blip r:embed="rId5"/>
          <a:stretch>
            <a:fillRect/>
          </a:stretch>
        </p:blipFill>
        <p:spPr>
          <a:xfrm>
            <a:off x="8819944" y="3554460"/>
            <a:ext cx="590550" cy="590550"/>
          </a:xfrm>
          <a:prstGeom prst="rect">
            <a:avLst/>
          </a:prstGeom>
        </p:spPr>
      </p:pic>
      <p:pic>
        <p:nvPicPr>
          <p:cNvPr id="27" name="Picture 26">
            <a:extLst>
              <a:ext uri="{FF2B5EF4-FFF2-40B4-BE49-F238E27FC236}">
                <a16:creationId xmlns:a16="http://schemas.microsoft.com/office/drawing/2014/main" id="{CB477ADC-D8C7-4C2A-89D6-64C637375321}"/>
              </a:ext>
            </a:extLst>
          </p:cNvPr>
          <p:cNvPicPr>
            <a:picLocks noChangeAspect="1"/>
          </p:cNvPicPr>
          <p:nvPr/>
        </p:nvPicPr>
        <p:blipFill>
          <a:blip r:embed="rId6"/>
          <a:stretch>
            <a:fillRect/>
          </a:stretch>
        </p:blipFill>
        <p:spPr>
          <a:xfrm>
            <a:off x="9758596" y="2171437"/>
            <a:ext cx="787302" cy="787302"/>
          </a:xfrm>
          <a:prstGeom prst="rect">
            <a:avLst/>
          </a:prstGeom>
        </p:spPr>
      </p:pic>
      <p:pic>
        <p:nvPicPr>
          <p:cNvPr id="29" name="Picture 28">
            <a:extLst>
              <a:ext uri="{FF2B5EF4-FFF2-40B4-BE49-F238E27FC236}">
                <a16:creationId xmlns:a16="http://schemas.microsoft.com/office/drawing/2014/main" id="{DD1D3B29-9124-47A8-A8F4-6DE3FBC6DB24}"/>
              </a:ext>
            </a:extLst>
          </p:cNvPr>
          <p:cNvPicPr>
            <a:picLocks noChangeAspect="1"/>
          </p:cNvPicPr>
          <p:nvPr/>
        </p:nvPicPr>
        <p:blipFill>
          <a:blip r:embed="rId7"/>
          <a:stretch>
            <a:fillRect/>
          </a:stretch>
        </p:blipFill>
        <p:spPr>
          <a:xfrm>
            <a:off x="10619557" y="665406"/>
            <a:ext cx="590550" cy="590550"/>
          </a:xfrm>
          <a:prstGeom prst="rect">
            <a:avLst/>
          </a:prstGeom>
        </p:spPr>
      </p:pic>
      <p:pic>
        <p:nvPicPr>
          <p:cNvPr id="31" name="Picture 30">
            <a:extLst>
              <a:ext uri="{FF2B5EF4-FFF2-40B4-BE49-F238E27FC236}">
                <a16:creationId xmlns:a16="http://schemas.microsoft.com/office/drawing/2014/main" id="{E6C2F4F9-CB8A-4D4F-A49C-365D5DD09B52}"/>
              </a:ext>
            </a:extLst>
          </p:cNvPr>
          <p:cNvPicPr>
            <a:picLocks noChangeAspect="1"/>
          </p:cNvPicPr>
          <p:nvPr/>
        </p:nvPicPr>
        <p:blipFill>
          <a:blip r:embed="rId8"/>
          <a:stretch>
            <a:fillRect/>
          </a:stretch>
        </p:blipFill>
        <p:spPr>
          <a:xfrm>
            <a:off x="7264039" y="4503367"/>
            <a:ext cx="581025" cy="600075"/>
          </a:xfrm>
          <a:prstGeom prst="rect">
            <a:avLst/>
          </a:prstGeom>
        </p:spPr>
      </p:pic>
      <p:pic>
        <p:nvPicPr>
          <p:cNvPr id="33" name="Picture 32">
            <a:extLst>
              <a:ext uri="{FF2B5EF4-FFF2-40B4-BE49-F238E27FC236}">
                <a16:creationId xmlns:a16="http://schemas.microsoft.com/office/drawing/2014/main" id="{06A54D5B-73F6-419B-A27A-1E9CEA8E95E8}"/>
              </a:ext>
            </a:extLst>
          </p:cNvPr>
          <p:cNvPicPr>
            <a:picLocks noChangeAspect="1"/>
          </p:cNvPicPr>
          <p:nvPr/>
        </p:nvPicPr>
        <p:blipFill>
          <a:blip r:embed="rId9"/>
          <a:stretch>
            <a:fillRect/>
          </a:stretch>
        </p:blipFill>
        <p:spPr>
          <a:xfrm>
            <a:off x="7719282" y="5848876"/>
            <a:ext cx="590550" cy="590550"/>
          </a:xfrm>
          <a:prstGeom prst="rect">
            <a:avLst/>
          </a:prstGeom>
        </p:spPr>
      </p:pic>
      <p:pic>
        <p:nvPicPr>
          <p:cNvPr id="35" name="Picture 34">
            <a:extLst>
              <a:ext uri="{FF2B5EF4-FFF2-40B4-BE49-F238E27FC236}">
                <a16:creationId xmlns:a16="http://schemas.microsoft.com/office/drawing/2014/main" id="{B97C1F4A-F9AD-4B08-9056-08FEDFF64DC3}"/>
              </a:ext>
            </a:extLst>
          </p:cNvPr>
          <p:cNvPicPr>
            <a:picLocks noChangeAspect="1"/>
          </p:cNvPicPr>
          <p:nvPr/>
        </p:nvPicPr>
        <p:blipFill>
          <a:blip r:embed="rId10"/>
          <a:stretch>
            <a:fillRect/>
          </a:stretch>
        </p:blipFill>
        <p:spPr>
          <a:xfrm>
            <a:off x="10260529" y="5304724"/>
            <a:ext cx="590550" cy="590550"/>
          </a:xfrm>
          <a:prstGeom prst="rect">
            <a:avLst/>
          </a:prstGeom>
        </p:spPr>
      </p:pic>
      <p:pic>
        <p:nvPicPr>
          <p:cNvPr id="37" name="Picture 36">
            <a:extLst>
              <a:ext uri="{FF2B5EF4-FFF2-40B4-BE49-F238E27FC236}">
                <a16:creationId xmlns:a16="http://schemas.microsoft.com/office/drawing/2014/main" id="{840AA150-0E46-4BC1-B003-58C968040075}"/>
              </a:ext>
            </a:extLst>
          </p:cNvPr>
          <p:cNvPicPr>
            <a:picLocks noChangeAspect="1"/>
          </p:cNvPicPr>
          <p:nvPr/>
        </p:nvPicPr>
        <p:blipFill>
          <a:blip r:embed="rId11"/>
          <a:stretch>
            <a:fillRect/>
          </a:stretch>
        </p:blipFill>
        <p:spPr>
          <a:xfrm>
            <a:off x="10793460" y="3986417"/>
            <a:ext cx="590550" cy="590550"/>
          </a:xfrm>
          <a:prstGeom prst="rect">
            <a:avLst/>
          </a:prstGeom>
        </p:spPr>
      </p:pic>
    </p:spTree>
    <p:extLst>
      <p:ext uri="{BB962C8B-B14F-4D97-AF65-F5344CB8AC3E}">
        <p14:creationId xmlns:p14="http://schemas.microsoft.com/office/powerpoint/2010/main" val="135488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265558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s-ES" dirty="0"/>
              <a:t>T</a:t>
            </a:r>
            <a:r>
              <a:rPr lang="en-US" dirty="0" err="1"/>
              <a:t>ips</a:t>
            </a:r>
            <a:r>
              <a:rPr lang="en-US" dirty="0"/>
              <a:t> &amp; Tricks</a:t>
            </a:r>
          </a:p>
        </p:txBody>
      </p:sp>
      <p:pic>
        <p:nvPicPr>
          <p:cNvPr id="9" name="Graphic 8" descr="Lightbulb">
            <a:extLst>
              <a:ext uri="{FF2B5EF4-FFF2-40B4-BE49-F238E27FC236}">
                <a16:creationId xmlns:a16="http://schemas.microsoft.com/office/drawing/2014/main" id="{DF6D1B8F-D69F-4A1E-A916-D80737AD52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2184" y="583422"/>
            <a:ext cx="5340545" cy="5340545"/>
          </a:xfrm>
          <a:prstGeom prst="rect">
            <a:avLst/>
          </a:prstGeom>
        </p:spPr>
      </p:pic>
      <p:sp>
        <p:nvSpPr>
          <p:cNvPr id="15" name="Content Placeholder 14">
            <a:extLst>
              <a:ext uri="{FF2B5EF4-FFF2-40B4-BE49-F238E27FC236}">
                <a16:creationId xmlns:a16="http://schemas.microsoft.com/office/drawing/2014/main" id="{664D2793-8060-49C1-9010-C29EFDA89895}"/>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5789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Graph explorer es </a:t>
            </a:r>
            <a:r>
              <a:rPr lang="en-US" sz="4400" dirty="0" err="1"/>
              <a:t>tu</a:t>
            </a:r>
            <a:r>
              <a:rPr lang="en-US" sz="4400" dirty="0"/>
              <a:t> “BFF”</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1</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EA4E3B0A-C7DB-4F8B-955A-5F4D7B4C1046}"/>
              </a:ext>
            </a:extLst>
          </p:cNvPr>
          <p:cNvPicPr>
            <a:picLocks noChangeAspect="1"/>
          </p:cNvPicPr>
          <p:nvPr/>
        </p:nvPicPr>
        <p:blipFill>
          <a:blip r:embed="rId4"/>
          <a:stretch>
            <a:fillRect/>
          </a:stretch>
        </p:blipFill>
        <p:spPr>
          <a:xfrm>
            <a:off x="1486431" y="1229972"/>
            <a:ext cx="8616848" cy="5420463"/>
          </a:xfrm>
          <a:prstGeom prst="rect">
            <a:avLst/>
          </a:prstGeom>
        </p:spPr>
      </p:pic>
    </p:spTree>
    <p:extLst>
      <p:ext uri="{BB962C8B-B14F-4D97-AF65-F5344CB8AC3E}">
        <p14:creationId xmlns:p14="http://schemas.microsoft.com/office/powerpoint/2010/main" val="2320703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Los 7 </a:t>
            </a:r>
            <a:r>
              <a:rPr lang="en-US" sz="4400" dirty="0" err="1"/>
              <a:t>magnificos</a:t>
            </a:r>
            <a:r>
              <a:rPr lang="en-US" sz="4400" dirty="0"/>
              <a:t> (</a:t>
            </a:r>
            <a:r>
              <a:rPr lang="en-US" sz="4400" dirty="0" err="1"/>
              <a:t>operaciones</a:t>
            </a:r>
            <a:r>
              <a:rPr lang="en-US" sz="4400" dirty="0"/>
              <a:t>)</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2</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6724CFE-3CEE-487D-8672-25C8354DD989}"/>
              </a:ext>
            </a:extLst>
          </p:cNvPr>
          <p:cNvPicPr>
            <a:picLocks noChangeAspect="1"/>
          </p:cNvPicPr>
          <p:nvPr/>
        </p:nvPicPr>
        <p:blipFill>
          <a:blip r:embed="rId4"/>
          <a:stretch>
            <a:fillRect/>
          </a:stretch>
        </p:blipFill>
        <p:spPr>
          <a:xfrm>
            <a:off x="897570" y="1541994"/>
            <a:ext cx="10838164" cy="4428124"/>
          </a:xfrm>
          <a:prstGeom prst="rect">
            <a:avLst/>
          </a:prstGeom>
        </p:spPr>
      </p:pic>
    </p:spTree>
    <p:extLst>
      <p:ext uri="{BB962C8B-B14F-4D97-AF65-F5344CB8AC3E}">
        <p14:creationId xmlns:p14="http://schemas.microsoft.com/office/powerpoint/2010/main" val="17768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Los 7 </a:t>
            </a:r>
            <a:r>
              <a:rPr lang="en-US" sz="4400" dirty="0" err="1"/>
              <a:t>magnificos</a:t>
            </a:r>
            <a:r>
              <a:rPr lang="en-US" sz="4400" dirty="0"/>
              <a:t> (query parameters)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3</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234C601-6F57-4842-AAE9-2330255582A0}"/>
              </a:ext>
            </a:extLst>
          </p:cNvPr>
          <p:cNvPicPr>
            <a:picLocks noChangeAspect="1"/>
          </p:cNvPicPr>
          <p:nvPr/>
        </p:nvPicPr>
        <p:blipFill>
          <a:blip r:embed="rId4"/>
          <a:stretch>
            <a:fillRect/>
          </a:stretch>
        </p:blipFill>
        <p:spPr>
          <a:xfrm>
            <a:off x="267994" y="1354944"/>
            <a:ext cx="11589880" cy="5061823"/>
          </a:xfrm>
          <a:prstGeom prst="rect">
            <a:avLst/>
          </a:prstGeom>
        </p:spPr>
      </p:pic>
    </p:spTree>
    <p:extLst>
      <p:ext uri="{BB962C8B-B14F-4D97-AF65-F5344CB8AC3E}">
        <p14:creationId xmlns:p14="http://schemas.microsoft.com/office/powerpoint/2010/main" val="1587873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Server-side pagination</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4</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4A22520-5FAC-4322-9B46-3D37DD3951E6}"/>
              </a:ext>
            </a:extLst>
          </p:cNvPr>
          <p:cNvPicPr>
            <a:picLocks noChangeAspect="1"/>
          </p:cNvPicPr>
          <p:nvPr/>
        </p:nvPicPr>
        <p:blipFill>
          <a:blip r:embed="rId4"/>
          <a:stretch>
            <a:fillRect/>
          </a:stretch>
        </p:blipFill>
        <p:spPr>
          <a:xfrm>
            <a:off x="2041210" y="1066255"/>
            <a:ext cx="6554134" cy="1907953"/>
          </a:xfrm>
          <a:prstGeom prst="rect">
            <a:avLst/>
          </a:prstGeom>
        </p:spPr>
      </p:pic>
      <p:pic>
        <p:nvPicPr>
          <p:cNvPr id="5" name="Picture 4">
            <a:extLst>
              <a:ext uri="{FF2B5EF4-FFF2-40B4-BE49-F238E27FC236}">
                <a16:creationId xmlns:a16="http://schemas.microsoft.com/office/drawing/2014/main" id="{9692DAD5-FC2D-49C3-AB99-68C31EE46193}"/>
              </a:ext>
            </a:extLst>
          </p:cNvPr>
          <p:cNvPicPr>
            <a:picLocks noChangeAspect="1"/>
          </p:cNvPicPr>
          <p:nvPr/>
        </p:nvPicPr>
        <p:blipFill>
          <a:blip r:embed="rId5"/>
          <a:stretch>
            <a:fillRect/>
          </a:stretch>
        </p:blipFill>
        <p:spPr>
          <a:xfrm>
            <a:off x="1245723" y="2687396"/>
            <a:ext cx="8145109" cy="4011466"/>
          </a:xfrm>
          <a:prstGeom prst="rect">
            <a:avLst/>
          </a:prstGeom>
        </p:spPr>
      </p:pic>
    </p:spTree>
    <p:extLst>
      <p:ext uri="{BB962C8B-B14F-4D97-AF65-F5344CB8AC3E}">
        <p14:creationId xmlns:p14="http://schemas.microsoft.com/office/powerpoint/2010/main" val="122815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2" y="318358"/>
            <a:ext cx="10313301" cy="747897"/>
          </a:xfrm>
        </p:spPr>
        <p:txBody>
          <a:bodyPr/>
          <a:lstStyle/>
          <a:p>
            <a:r>
              <a:rPr lang="en-US" sz="4400" dirty="0"/>
              <a:t>Track changes: webhooks + delta queries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5</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F03980-9DFB-4F77-B71B-D7F9CCFE1F54}"/>
              </a:ext>
            </a:extLst>
          </p:cNvPr>
          <p:cNvPicPr>
            <a:picLocks noChangeAspect="1"/>
          </p:cNvPicPr>
          <p:nvPr/>
        </p:nvPicPr>
        <p:blipFill>
          <a:blip r:embed="rId4"/>
          <a:stretch>
            <a:fillRect/>
          </a:stretch>
        </p:blipFill>
        <p:spPr>
          <a:xfrm>
            <a:off x="371183" y="1769461"/>
            <a:ext cx="11449634" cy="3525205"/>
          </a:xfrm>
          <a:prstGeom prst="rect">
            <a:avLst/>
          </a:prstGeom>
        </p:spPr>
      </p:pic>
    </p:spTree>
    <p:extLst>
      <p:ext uri="{BB962C8B-B14F-4D97-AF65-F5344CB8AC3E}">
        <p14:creationId xmlns:p14="http://schemas.microsoft.com/office/powerpoint/2010/main" val="62528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Luis Mañez</a:t>
            </a:r>
          </a:p>
        </p:txBody>
      </p:sp>
      <p:sp>
        <p:nvSpPr>
          <p:cNvPr id="3" name="Marcador de texto 2"/>
          <p:cNvSpPr>
            <a:spLocks noGrp="1"/>
          </p:cNvSpPr>
          <p:nvPr>
            <p:ph type="body" sz="quarter" idx="12"/>
          </p:nvPr>
        </p:nvSpPr>
        <p:spPr/>
        <p:txBody>
          <a:bodyPr/>
          <a:lstStyle/>
          <a:p>
            <a:r>
              <a:rPr lang="en-US" dirty="0"/>
              <a:t>Cloud architect</a:t>
            </a:r>
          </a:p>
        </p:txBody>
      </p:sp>
      <p:sp>
        <p:nvSpPr>
          <p:cNvPr id="4" name="Marcador de texto 3"/>
          <p:cNvSpPr>
            <a:spLocks noGrp="1"/>
          </p:cNvSpPr>
          <p:nvPr>
            <p:ph type="body" sz="quarter" idx="13"/>
          </p:nvPr>
        </p:nvSpPr>
        <p:spPr/>
        <p:txBody>
          <a:bodyPr/>
          <a:lstStyle/>
          <a:p>
            <a:r>
              <a:rPr lang="en-US" dirty="0" err="1"/>
              <a:t>ClearPeople</a:t>
            </a:r>
            <a:r>
              <a:rPr lang="en-US" dirty="0"/>
              <a:t> LTD (U.K)</a:t>
            </a:r>
          </a:p>
        </p:txBody>
      </p:sp>
      <p:sp>
        <p:nvSpPr>
          <p:cNvPr id="5" name="Marcador de texto 4"/>
          <p:cNvSpPr>
            <a:spLocks noGrp="1"/>
          </p:cNvSpPr>
          <p:nvPr>
            <p:ph type="body" sz="quarter" idx="14"/>
          </p:nvPr>
        </p:nvSpPr>
        <p:spPr/>
        <p:txBody>
          <a:bodyPr/>
          <a:lstStyle/>
          <a:p>
            <a:r>
              <a:rPr lang="en-US" dirty="0"/>
              <a:t>https://medium.com/inherits-cloud</a:t>
            </a:r>
          </a:p>
        </p:txBody>
      </p:sp>
      <p:sp>
        <p:nvSpPr>
          <p:cNvPr id="6" name="Marcador de texto 5"/>
          <p:cNvSpPr>
            <a:spLocks noGrp="1"/>
          </p:cNvSpPr>
          <p:nvPr>
            <p:ph type="body" sz="quarter" idx="15"/>
          </p:nvPr>
        </p:nvSpPr>
        <p:spPr/>
        <p:txBody>
          <a:bodyPr/>
          <a:lstStyle/>
          <a:p>
            <a:r>
              <a:rPr lang="en-US" dirty="0"/>
              <a:t>@</a:t>
            </a:r>
            <a:r>
              <a:rPr lang="en-US" dirty="0" err="1"/>
              <a:t>luismanez</a:t>
            </a:r>
            <a:endParaRPr lang="en-US" dirty="0"/>
          </a:p>
        </p:txBody>
      </p:sp>
      <p:pic>
        <p:nvPicPr>
          <p:cNvPr id="10" name="Picture Placeholder 9" descr="A person sitting at a table using a computer&#10;&#10;Description generated with very high confidence">
            <a:extLst>
              <a:ext uri="{FF2B5EF4-FFF2-40B4-BE49-F238E27FC236}">
                <a16:creationId xmlns:a16="http://schemas.microsoft.com/office/drawing/2014/main" id="{E5F45AC1-577D-46CB-B5E0-9EEB076DF0CF}"/>
              </a:ext>
            </a:extLst>
          </p:cNvPr>
          <p:cNvPicPr>
            <a:picLocks noGrp="1" noChangeAspect="1"/>
          </p:cNvPicPr>
          <p:nvPr>
            <p:ph type="pic" sz="quarter" idx="16"/>
          </p:nvPr>
        </p:nvPicPr>
        <p:blipFill>
          <a:blip r:embed="rId3"/>
          <a:srcRect l="1123" r="1123"/>
          <a:stretch>
            <a:fillRect/>
          </a:stretch>
        </p:blipFill>
        <p:spPr/>
      </p:pic>
      <p:sp>
        <p:nvSpPr>
          <p:cNvPr id="8" name="Marcador de texto 7"/>
          <p:cNvSpPr>
            <a:spLocks noGrp="1"/>
          </p:cNvSpPr>
          <p:nvPr>
            <p:ph type="body" sz="quarter" idx="17"/>
          </p:nvPr>
        </p:nvSpPr>
        <p:spPr>
          <a:xfrm>
            <a:off x="1301231" y="4552809"/>
            <a:ext cx="8347504" cy="1582311"/>
          </a:xfrm>
        </p:spPr>
        <p:txBody>
          <a:bodyPr/>
          <a:lstStyle/>
          <a:p>
            <a:r>
              <a:rPr lang="en-US" dirty="0"/>
              <a:t>Office Development MVP. About 15 years of experience working with Microsoft Technologies. MS Certified specialist in Developing Azure and SharePoint MCPD. Passionate about technology, blogger, technical writer and MS community active member. </a:t>
            </a:r>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7C53B6D-D6AD-44DB-A2A2-97AB90BFD62E}"/>
              </a:ext>
            </a:extLst>
          </p:cNvPr>
          <p:cNvPicPr>
            <a:picLocks noChangeAspect="1"/>
          </p:cNvPicPr>
          <p:nvPr/>
        </p:nvPicPr>
        <p:blipFill>
          <a:blip r:embed="rId4"/>
          <a:stretch>
            <a:fillRect/>
          </a:stretch>
        </p:blipFill>
        <p:spPr>
          <a:xfrm>
            <a:off x="1618774" y="1602713"/>
            <a:ext cx="8758798" cy="2890749"/>
          </a:xfrm>
          <a:prstGeom prst="rect">
            <a:avLst/>
          </a:prstGeom>
        </p:spPr>
      </p:pic>
      <p:pic>
        <p:nvPicPr>
          <p:cNvPr id="5" name="Picture 4">
            <a:extLst>
              <a:ext uri="{FF2B5EF4-FFF2-40B4-BE49-F238E27FC236}">
                <a16:creationId xmlns:a16="http://schemas.microsoft.com/office/drawing/2014/main" id="{01ED9B59-A657-49DF-B2B3-B4D8F5D972B4}"/>
              </a:ext>
            </a:extLst>
          </p:cNvPr>
          <p:cNvPicPr>
            <a:picLocks noChangeAspect="1"/>
          </p:cNvPicPr>
          <p:nvPr/>
        </p:nvPicPr>
        <p:blipFill>
          <a:blip r:embed="rId5"/>
          <a:stretch>
            <a:fillRect/>
          </a:stretch>
        </p:blipFill>
        <p:spPr>
          <a:xfrm>
            <a:off x="4501581" y="4941575"/>
            <a:ext cx="3188838" cy="1598067"/>
          </a:xfrm>
          <a:prstGeom prst="rect">
            <a:avLst/>
          </a:prstGeom>
        </p:spPr>
      </p:pic>
    </p:spTree>
    <p:extLst>
      <p:ext uri="{BB962C8B-B14F-4D97-AF65-F5344CB8AC3E}">
        <p14:creationId xmlns:p14="http://schemas.microsoft.com/office/powerpoint/2010/main" val="1245668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6271ED8-A50B-4F7E-99A0-E458DC4AC8B3}"/>
              </a:ext>
            </a:extLst>
          </p:cNvPr>
          <p:cNvPicPr>
            <a:picLocks noChangeAspect="1"/>
          </p:cNvPicPr>
          <p:nvPr/>
        </p:nvPicPr>
        <p:blipFill>
          <a:blip r:embed="rId4"/>
          <a:stretch>
            <a:fillRect/>
          </a:stretch>
        </p:blipFill>
        <p:spPr>
          <a:xfrm>
            <a:off x="629234" y="1302163"/>
            <a:ext cx="10933532" cy="5354365"/>
          </a:xfrm>
          <a:prstGeom prst="rect">
            <a:avLst/>
          </a:prstGeom>
        </p:spPr>
      </p:pic>
    </p:spTree>
    <p:extLst>
      <p:ext uri="{BB962C8B-B14F-4D97-AF65-F5344CB8AC3E}">
        <p14:creationId xmlns:p14="http://schemas.microsoft.com/office/powerpoint/2010/main" val="455795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MS Graph Extensions</a:t>
            </a:r>
          </a:p>
        </p:txBody>
      </p:sp>
      <p:pic>
        <p:nvPicPr>
          <p:cNvPr id="6" name="Graphic 5" descr="Rocket">
            <a:extLst>
              <a:ext uri="{FF2B5EF4-FFF2-40B4-BE49-F238E27FC236}">
                <a16:creationId xmlns:a16="http://schemas.microsoft.com/office/drawing/2014/main" id="{5D2A5081-7D9F-49F5-BBCA-85D35065D3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3684" y="662860"/>
            <a:ext cx="5345254" cy="5345254"/>
          </a:xfrm>
          <a:prstGeom prst="rect">
            <a:avLst/>
          </a:prstGeom>
        </p:spPr>
      </p:pic>
      <p:sp>
        <p:nvSpPr>
          <p:cNvPr id="8" name="Content Placeholder 7">
            <a:extLst>
              <a:ext uri="{FF2B5EF4-FFF2-40B4-BE49-F238E27FC236}">
                <a16:creationId xmlns:a16="http://schemas.microsoft.com/office/drawing/2014/main" id="{9D020CD0-F7D3-4DAB-9925-A6C3915BC109}"/>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512799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EBA6-E69F-420F-BA21-996E57653318}"/>
              </a:ext>
            </a:extLst>
          </p:cNvPr>
          <p:cNvSpPr>
            <a:spLocks noGrp="1"/>
          </p:cNvSpPr>
          <p:nvPr>
            <p:ph type="title"/>
          </p:nvPr>
        </p:nvSpPr>
        <p:spPr/>
        <p:txBody>
          <a:bodyPr/>
          <a:lstStyle/>
          <a:p>
            <a:r>
              <a:rPr lang="en-US" dirty="0"/>
              <a:t>MS Graph extensions</a:t>
            </a:r>
          </a:p>
        </p:txBody>
      </p:sp>
      <p:sp>
        <p:nvSpPr>
          <p:cNvPr id="3" name="Text Placeholder 2">
            <a:extLst>
              <a:ext uri="{FF2B5EF4-FFF2-40B4-BE49-F238E27FC236}">
                <a16:creationId xmlns:a16="http://schemas.microsoft.com/office/drawing/2014/main" id="{7D0C7F59-FCEB-4DDA-8CCE-D9B3E44252CC}"/>
              </a:ext>
            </a:extLst>
          </p:cNvPr>
          <p:cNvSpPr>
            <a:spLocks noGrp="1"/>
          </p:cNvSpPr>
          <p:nvPr>
            <p:ph type="body" sz="quarter" idx="11"/>
          </p:nvPr>
        </p:nvSpPr>
        <p:spPr>
          <a:xfrm>
            <a:off x="520836" y="2861479"/>
            <a:ext cx="5396365" cy="2462213"/>
          </a:xfrm>
        </p:spPr>
        <p:txBody>
          <a:bodyPr vert="horz" lIns="0" tIns="0" rIns="0" bIns="0" rtlCol="0">
            <a:noAutofit/>
          </a:bodyPr>
          <a:lstStyle/>
          <a:p>
            <a:r>
              <a:rPr lang="en-US" dirty="0"/>
              <a:t>Open extensions</a:t>
            </a:r>
          </a:p>
          <a:p>
            <a:pPr marL="457200" indent="-457200">
              <a:buFont typeface="Arial" panose="020B0604020202020204" pitchFamily="34" charset="0"/>
              <a:buChar char="•"/>
            </a:pPr>
            <a:r>
              <a:rPr lang="en-US" dirty="0" err="1"/>
              <a:t>Estructura</a:t>
            </a:r>
            <a:r>
              <a:rPr lang="en-US" dirty="0"/>
              <a:t> flexible</a:t>
            </a:r>
          </a:p>
          <a:p>
            <a:pPr marL="457200" indent="-457200">
              <a:buFont typeface="Arial" panose="020B0604020202020204" pitchFamily="34" charset="0"/>
              <a:buChar char="•"/>
            </a:pPr>
            <a:r>
              <a:rPr lang="en-US" dirty="0"/>
              <a:t>Key-Value list</a:t>
            </a:r>
          </a:p>
        </p:txBody>
      </p:sp>
      <p:sp>
        <p:nvSpPr>
          <p:cNvPr id="4" name="Text Placeholder 3">
            <a:extLst>
              <a:ext uri="{FF2B5EF4-FFF2-40B4-BE49-F238E27FC236}">
                <a16:creationId xmlns:a16="http://schemas.microsoft.com/office/drawing/2014/main" id="{3BD4CAF6-4757-498A-B049-D04381075BF5}"/>
              </a:ext>
            </a:extLst>
          </p:cNvPr>
          <p:cNvSpPr>
            <a:spLocks noGrp="1"/>
          </p:cNvSpPr>
          <p:nvPr>
            <p:ph type="body" sz="quarter" idx="12"/>
          </p:nvPr>
        </p:nvSpPr>
        <p:spPr>
          <a:xfrm>
            <a:off x="6279563" y="2861479"/>
            <a:ext cx="5396365" cy="2462213"/>
          </a:xfrm>
        </p:spPr>
        <p:txBody>
          <a:bodyPr/>
          <a:lstStyle/>
          <a:p>
            <a:r>
              <a:rPr lang="en-US" dirty="0"/>
              <a:t>Schema extensions</a:t>
            </a:r>
          </a:p>
          <a:p>
            <a:pPr marL="457200" indent="-457200">
              <a:buFont typeface="Arial" panose="020B0604020202020204" pitchFamily="34" charset="0"/>
              <a:buChar char="•"/>
            </a:pPr>
            <a:r>
              <a:rPr lang="en-US" dirty="0" err="1"/>
              <a:t>Datos</a:t>
            </a:r>
            <a:r>
              <a:rPr lang="en-US" dirty="0"/>
              <a:t> “</a:t>
            </a:r>
            <a:r>
              <a:rPr lang="en-US" dirty="0" err="1"/>
              <a:t>tipados</a:t>
            </a:r>
            <a:r>
              <a:rPr lang="en-US" dirty="0"/>
              <a:t>”</a:t>
            </a:r>
          </a:p>
          <a:p>
            <a:pPr marL="457200" indent="-457200">
              <a:buFont typeface="Arial" panose="020B0604020202020204" pitchFamily="34" charset="0"/>
              <a:buChar char="•"/>
            </a:pPr>
            <a:r>
              <a:rPr lang="en-US" dirty="0" err="1"/>
              <a:t>Validacion</a:t>
            </a:r>
            <a:r>
              <a:rPr lang="en-US" dirty="0"/>
              <a:t> de </a:t>
            </a:r>
            <a:r>
              <a:rPr lang="en-US" dirty="0" err="1"/>
              <a:t>tipos</a:t>
            </a:r>
            <a:endParaRPr lang="en-US" dirty="0"/>
          </a:p>
        </p:txBody>
      </p:sp>
      <p:sp>
        <p:nvSpPr>
          <p:cNvPr id="5" name="TextBox 4">
            <a:extLst>
              <a:ext uri="{FF2B5EF4-FFF2-40B4-BE49-F238E27FC236}">
                <a16:creationId xmlns:a16="http://schemas.microsoft.com/office/drawing/2014/main" id="{BDA03CA7-A258-4B89-97F1-C01ECDFB8AC0}"/>
              </a:ext>
            </a:extLst>
          </p:cNvPr>
          <p:cNvSpPr txBox="1"/>
          <p:nvPr/>
        </p:nvSpPr>
        <p:spPr>
          <a:xfrm>
            <a:off x="519248" y="1312697"/>
            <a:ext cx="11151917" cy="1477328"/>
          </a:xfrm>
          <a:prstGeom prst="rect">
            <a:avLst/>
          </a:prstGeom>
          <a:noFill/>
        </p:spPr>
        <p:txBody>
          <a:bodyPr wrap="square" lIns="0" tIns="0" rIns="0" bIns="0" rtlCol="0">
            <a:spAutoFit/>
          </a:bodyPr>
          <a:lstStyle/>
          <a:p>
            <a:r>
              <a:rPr lang="en-US" sz="2400" spc="-70" dirty="0" err="1">
                <a:gradFill>
                  <a:gsLst>
                    <a:gs pos="2917">
                      <a:schemeClr val="bg2"/>
                    </a:gs>
                    <a:gs pos="95000">
                      <a:schemeClr val="bg2"/>
                    </a:gs>
                  </a:gsLst>
                  <a:lin ang="5400000" scaled="0"/>
                </a:gradFill>
              </a:rPr>
              <a:t>Permite</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almacenar</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nuestros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propios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datos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en</a:t>
            </a:r>
            <a:r>
              <a:rPr lang="en-US" sz="2400" spc="-70" dirty="0">
                <a:gradFill>
                  <a:gsLst>
                    <a:gs pos="2917">
                      <a:schemeClr val="bg2"/>
                    </a:gs>
                    <a:gs pos="95000">
                      <a:schemeClr val="bg2"/>
                    </a:gs>
                  </a:gsLst>
                  <a:lin ang="5400000" scaled="0"/>
                </a:gradFill>
              </a:rPr>
              <a:t> MS Graph.</a:t>
            </a:r>
          </a:p>
          <a:p>
            <a:endParaRPr lang="en-US" sz="2400" spc="-70" dirty="0">
              <a:gradFill>
                <a:gsLst>
                  <a:gs pos="2917">
                    <a:schemeClr val="bg2"/>
                  </a:gs>
                  <a:gs pos="95000">
                    <a:schemeClr val="bg2"/>
                  </a:gs>
                </a:gsLst>
                <a:lin ang="5400000" scaled="0"/>
              </a:gradFill>
            </a:endParaRPr>
          </a:p>
          <a:p>
            <a:r>
              <a:rPr lang="en-US" sz="2400" i="1" spc="-70" dirty="0" err="1">
                <a:solidFill>
                  <a:schemeClr val="bg1">
                    <a:lumMod val="50000"/>
                  </a:schemeClr>
                </a:solidFill>
              </a:rPr>
              <a:t>Ejemplo</a:t>
            </a:r>
            <a:r>
              <a:rPr lang="en-US" sz="2400" i="1" spc="-70" dirty="0">
                <a:solidFill>
                  <a:schemeClr val="bg1">
                    <a:lumMod val="50000"/>
                  </a:schemeClr>
                </a:solidFill>
              </a:rPr>
              <a:t>: </a:t>
            </a:r>
            <a:r>
              <a:rPr lang="en-US" sz="2400" i="1" spc="-70" dirty="0" err="1">
                <a:solidFill>
                  <a:schemeClr val="bg1">
                    <a:lumMod val="50000"/>
                  </a:schemeClr>
                </a:solidFill>
              </a:rPr>
              <a:t>ampliar</a:t>
            </a:r>
            <a:r>
              <a:rPr lang="en-US" sz="2400" i="1" spc="-70" dirty="0">
                <a:solidFill>
                  <a:schemeClr val="bg1">
                    <a:lumMod val="50000"/>
                  </a:schemeClr>
                </a:solidFill>
              </a:rPr>
              <a:t> los </a:t>
            </a:r>
            <a:r>
              <a:rPr lang="en-US" sz="2400" i="1" spc="-70" dirty="0" err="1">
                <a:solidFill>
                  <a:schemeClr val="bg1">
                    <a:lumMod val="50000"/>
                  </a:schemeClr>
                </a:solidFill>
              </a:rPr>
              <a:t>datos</a:t>
            </a:r>
            <a:r>
              <a:rPr lang="en-US" sz="2400" i="1" spc="-70" dirty="0">
                <a:solidFill>
                  <a:schemeClr val="bg1">
                    <a:lumMod val="50000"/>
                  </a:schemeClr>
                </a:solidFill>
              </a:rPr>
              <a:t> de un </a:t>
            </a:r>
            <a:r>
              <a:rPr lang="en-US" sz="2400" i="1" spc="-70" dirty="0" err="1">
                <a:solidFill>
                  <a:schemeClr val="bg1">
                    <a:lumMod val="50000"/>
                  </a:schemeClr>
                </a:solidFill>
              </a:rPr>
              <a:t>usuario</a:t>
            </a:r>
            <a:r>
              <a:rPr lang="en-US" sz="2400" i="1" spc="-70" dirty="0">
                <a:solidFill>
                  <a:schemeClr val="bg1">
                    <a:lumMod val="50000"/>
                  </a:schemeClr>
                </a:solidFill>
              </a:rPr>
              <a:t> con “</a:t>
            </a:r>
            <a:r>
              <a:rPr lang="en-US" sz="2400" i="1" spc="-70" dirty="0" err="1">
                <a:solidFill>
                  <a:schemeClr val="bg1">
                    <a:lumMod val="50000"/>
                  </a:schemeClr>
                </a:solidFill>
              </a:rPr>
              <a:t>su</a:t>
            </a:r>
            <a:r>
              <a:rPr lang="en-US" sz="2400" i="1" spc="-70" dirty="0">
                <a:solidFill>
                  <a:schemeClr val="bg1">
                    <a:lumMod val="50000"/>
                  </a:schemeClr>
                </a:solidFill>
              </a:rPr>
              <a:t> color </a:t>
            </a:r>
            <a:r>
              <a:rPr lang="en-US" sz="2400" i="1" spc="-70" dirty="0" err="1">
                <a:solidFill>
                  <a:schemeClr val="bg1">
                    <a:lumMod val="50000"/>
                  </a:schemeClr>
                </a:solidFill>
              </a:rPr>
              <a:t>favorito</a:t>
            </a:r>
            <a:r>
              <a:rPr lang="en-US" sz="2400" i="1" spc="-70" dirty="0">
                <a:solidFill>
                  <a:schemeClr val="bg1">
                    <a:lumMod val="50000"/>
                  </a:schemeClr>
                </a:solidFill>
              </a:rPr>
              <a:t>”</a:t>
            </a:r>
          </a:p>
          <a:p>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51319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1144879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Batch Requests</a:t>
            </a:r>
          </a:p>
        </p:txBody>
      </p:sp>
      <p:pic>
        <p:nvPicPr>
          <p:cNvPr id="7" name="Graphic 6" descr="Box trolley">
            <a:extLst>
              <a:ext uri="{FF2B5EF4-FFF2-40B4-BE49-F238E27FC236}">
                <a16:creationId xmlns:a16="http://schemas.microsoft.com/office/drawing/2014/main" id="{A58B1DAF-E9B2-4733-8DA6-B023A47675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7034" y="976109"/>
            <a:ext cx="5441520" cy="5441520"/>
          </a:xfrm>
          <a:prstGeom prst="rect">
            <a:avLst/>
          </a:prstGeom>
        </p:spPr>
      </p:pic>
      <p:sp>
        <p:nvSpPr>
          <p:cNvPr id="11" name="Rectangle 10">
            <a:extLst>
              <a:ext uri="{FF2B5EF4-FFF2-40B4-BE49-F238E27FC236}">
                <a16:creationId xmlns:a16="http://schemas.microsoft.com/office/drawing/2014/main" id="{9BC09E06-B76D-461F-909C-A54A61112E4C}"/>
              </a:ext>
            </a:extLst>
          </p:cNvPr>
          <p:cNvSpPr/>
          <p:nvPr/>
        </p:nvSpPr>
        <p:spPr bwMode="auto">
          <a:xfrm rot="20286418">
            <a:off x="8786202" y="2366430"/>
            <a:ext cx="1190924" cy="104883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Content Placeholder 14">
            <a:extLst>
              <a:ext uri="{FF2B5EF4-FFF2-40B4-BE49-F238E27FC236}">
                <a16:creationId xmlns:a16="http://schemas.microsoft.com/office/drawing/2014/main" id="{56C08440-2D33-451A-B7B6-A28B0C871DE6}"/>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134031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12476806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541688" y="1178454"/>
            <a:ext cx="11151917" cy="5356982"/>
          </a:xfrm>
        </p:spPr>
        <p:txBody>
          <a:bodyPr/>
          <a:lstStyle/>
          <a:p>
            <a:r>
              <a:rPr lang="en-US" sz="2400" dirty="0"/>
              <a:t>MS Graph main page:</a:t>
            </a:r>
          </a:p>
          <a:p>
            <a:r>
              <a:rPr lang="en-US" sz="2400" dirty="0">
                <a:hlinkClick r:id="rId2"/>
              </a:rPr>
              <a:t>https://developer.microsoft.com/en-us/graph</a:t>
            </a:r>
            <a:endParaRPr lang="en-US" sz="2400" dirty="0"/>
          </a:p>
          <a:p>
            <a:r>
              <a:rPr lang="en-US" sz="2400" dirty="0"/>
              <a:t>MS Graph explorer:</a:t>
            </a:r>
          </a:p>
          <a:p>
            <a:r>
              <a:rPr lang="en-US" sz="2400" dirty="0">
                <a:hlinkClick r:id="rId3"/>
              </a:rPr>
              <a:t>https://developer.microsoft.com/en-us/graph/graph-explorer</a:t>
            </a:r>
            <a:endParaRPr lang="en-US" sz="2400" dirty="0"/>
          </a:p>
          <a:p>
            <a:r>
              <a:rPr lang="en-US" sz="2400" dirty="0"/>
              <a:t>Azure AD MS Graph samples</a:t>
            </a:r>
          </a:p>
          <a:p>
            <a:r>
              <a:rPr lang="en-US" sz="2400" dirty="0">
                <a:hlinkClick r:id="rId4"/>
              </a:rPr>
              <a:t>https://github.com/Azure-Samples?utf8=%E2%9C%93&amp;q=graph&amp;type=&amp;language</a:t>
            </a:r>
            <a:r>
              <a:rPr lang="en-US" sz="2400" dirty="0"/>
              <a:t>=</a:t>
            </a:r>
          </a:p>
          <a:p>
            <a:r>
              <a:rPr lang="en-US" sz="2400" dirty="0"/>
              <a:t>Build 2018 MS Graph Videos:</a:t>
            </a:r>
          </a:p>
          <a:p>
            <a:r>
              <a:rPr lang="en-US" sz="2400" dirty="0">
                <a:hlinkClick r:id="rId5"/>
              </a:rPr>
              <a:t>https://channel9.msdn.com/Events/Build/2018?sort=status&amp;direction=desc&amp;tag%5B0%5D=microsoft%2Bgraph&amp;page=3</a:t>
            </a:r>
            <a:endParaRPr lang="en-US" sz="2400" dirty="0"/>
          </a:p>
          <a:p>
            <a:endParaRPr lang="en-US" sz="24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519248" y="194943"/>
            <a:ext cx="11151917" cy="747897"/>
          </a:xfrm>
        </p:spPr>
        <p:txBody>
          <a:bodyPr/>
          <a:lstStyle/>
          <a:p>
            <a:r>
              <a:rPr lang="en-US" dirty="0"/>
              <a:t>Resources</a:t>
            </a:r>
          </a:p>
        </p:txBody>
      </p:sp>
    </p:spTree>
    <p:extLst>
      <p:ext uri="{BB962C8B-B14F-4D97-AF65-F5344CB8AC3E}">
        <p14:creationId xmlns:p14="http://schemas.microsoft.com/office/powerpoint/2010/main" val="28855145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206746" y="5016577"/>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709019" y="5709247"/>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706184" y="5342291"/>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361" y="3288425"/>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430595" y="3957425"/>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67194" y="3971679"/>
            <a:ext cx="1423860" cy="736346"/>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31D7129-C5B1-4B64-BE3E-C33EB206DAE1}"/>
              </a:ext>
            </a:extLst>
          </p:cNvPr>
          <p:cNvPicPr>
            <a:picLocks noGrp="1" noChangeAspect="1"/>
          </p:cNvPicPr>
          <p:nvPr>
            <p:ph type="pic" sz="quarter" idx="14"/>
          </p:nvPr>
        </p:nvPicPr>
        <p:blipFill>
          <a:blip r:embed="rId3"/>
          <a:srcRect l="28685" r="28685"/>
          <a:stretch>
            <a:fillRect/>
          </a:stretch>
        </p:blipFill>
        <p:spPr/>
      </p:pic>
      <p:sp>
        <p:nvSpPr>
          <p:cNvPr id="3" name="Marcador de texto 2"/>
          <p:cNvSpPr>
            <a:spLocks noGrp="1"/>
          </p:cNvSpPr>
          <p:nvPr>
            <p:ph type="body" idx="1"/>
          </p:nvPr>
        </p:nvSpPr>
        <p:spPr/>
        <p:txBody>
          <a:bodyPr/>
          <a:lstStyle/>
          <a:p>
            <a:r>
              <a:rPr lang="en-US" dirty="0"/>
              <a:t>Que es MS Graph?</a:t>
            </a:r>
          </a:p>
        </p:txBody>
      </p:sp>
      <p:sp>
        <p:nvSpPr>
          <p:cNvPr id="4" name="Marcador de contenido 3"/>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43C4224-5A38-4C1E-AE92-265ED9A1E01E}"/>
              </a:ext>
            </a:extLst>
          </p:cNvPr>
          <p:cNvPicPr>
            <a:picLocks noChangeAspect="1"/>
          </p:cNvPicPr>
          <p:nvPr/>
        </p:nvPicPr>
        <p:blipFill>
          <a:blip r:embed="rId3"/>
          <a:stretch>
            <a:fillRect/>
          </a:stretch>
        </p:blipFill>
        <p:spPr>
          <a:xfrm>
            <a:off x="0" y="6735"/>
            <a:ext cx="12192000" cy="6844529"/>
          </a:xfrm>
          <a:prstGeom prst="rect">
            <a:avLst/>
          </a:prstGeom>
        </p:spPr>
      </p:pic>
    </p:spTree>
    <p:extLst>
      <p:ext uri="{BB962C8B-B14F-4D97-AF65-F5344CB8AC3E}">
        <p14:creationId xmlns:p14="http://schemas.microsoft.com/office/powerpoint/2010/main" val="1561879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9BA6D5-8A14-455D-8666-EB01402E841F}"/>
              </a:ext>
            </a:extLst>
          </p:cNvPr>
          <p:cNvPicPr>
            <a:picLocks noChangeAspect="1"/>
          </p:cNvPicPr>
          <p:nvPr/>
        </p:nvPicPr>
        <p:blipFill>
          <a:blip r:embed="rId2"/>
          <a:stretch>
            <a:fillRect/>
          </a:stretch>
        </p:blipFill>
        <p:spPr>
          <a:xfrm>
            <a:off x="98286" y="0"/>
            <a:ext cx="4164124" cy="6858000"/>
          </a:xfrm>
          <a:prstGeom prst="rect">
            <a:avLst/>
          </a:prstGeom>
        </p:spPr>
      </p:pic>
      <p:pic>
        <p:nvPicPr>
          <p:cNvPr id="3" name="Picture 2">
            <a:extLst>
              <a:ext uri="{FF2B5EF4-FFF2-40B4-BE49-F238E27FC236}">
                <a16:creationId xmlns:a16="http://schemas.microsoft.com/office/drawing/2014/main" id="{468A9166-0CAF-409A-B4DD-1B83516881FF}"/>
              </a:ext>
            </a:extLst>
          </p:cNvPr>
          <p:cNvPicPr>
            <a:picLocks noChangeAspect="1"/>
          </p:cNvPicPr>
          <p:nvPr/>
        </p:nvPicPr>
        <p:blipFill>
          <a:blip r:embed="rId3"/>
          <a:stretch>
            <a:fillRect/>
          </a:stretch>
        </p:blipFill>
        <p:spPr>
          <a:xfrm>
            <a:off x="4554487" y="0"/>
            <a:ext cx="3083025" cy="6858000"/>
          </a:xfrm>
          <a:prstGeom prst="rect">
            <a:avLst/>
          </a:prstGeom>
        </p:spPr>
      </p:pic>
      <p:pic>
        <p:nvPicPr>
          <p:cNvPr id="4" name="Picture 3">
            <a:extLst>
              <a:ext uri="{FF2B5EF4-FFF2-40B4-BE49-F238E27FC236}">
                <a16:creationId xmlns:a16="http://schemas.microsoft.com/office/drawing/2014/main" id="{20E7972E-3AE9-421C-9974-1CCEAB5AF1B8}"/>
              </a:ext>
            </a:extLst>
          </p:cNvPr>
          <p:cNvPicPr>
            <a:picLocks noChangeAspect="1"/>
          </p:cNvPicPr>
          <p:nvPr/>
        </p:nvPicPr>
        <p:blipFill>
          <a:blip r:embed="rId4"/>
          <a:stretch>
            <a:fillRect/>
          </a:stretch>
        </p:blipFill>
        <p:spPr>
          <a:xfrm>
            <a:off x="7929589" y="0"/>
            <a:ext cx="3546929" cy="6858000"/>
          </a:xfrm>
          <a:prstGeom prst="rect">
            <a:avLst/>
          </a:prstGeom>
        </p:spPr>
      </p:pic>
    </p:spTree>
    <p:extLst>
      <p:ext uri="{BB962C8B-B14F-4D97-AF65-F5344CB8AC3E}">
        <p14:creationId xmlns:p14="http://schemas.microsoft.com/office/powerpoint/2010/main" val="358980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357975-3E5D-4A16-BC82-1E3EAF414891}"/>
              </a:ext>
            </a:extLst>
          </p:cNvPr>
          <p:cNvPicPr>
            <a:picLocks noChangeAspect="1"/>
          </p:cNvPicPr>
          <p:nvPr/>
        </p:nvPicPr>
        <p:blipFill>
          <a:blip r:embed="rId2"/>
          <a:stretch>
            <a:fillRect/>
          </a:stretch>
        </p:blipFill>
        <p:spPr>
          <a:xfrm>
            <a:off x="0" y="4817"/>
            <a:ext cx="12192000" cy="6848366"/>
          </a:xfrm>
          <a:prstGeom prst="rect">
            <a:avLst/>
          </a:prstGeom>
        </p:spPr>
      </p:pic>
    </p:spTree>
    <p:extLst>
      <p:ext uri="{BB962C8B-B14F-4D97-AF65-F5344CB8AC3E}">
        <p14:creationId xmlns:p14="http://schemas.microsoft.com/office/powerpoint/2010/main" val="271071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Azure AD Authentication</a:t>
            </a:r>
          </a:p>
        </p:txBody>
      </p:sp>
      <p:pic>
        <p:nvPicPr>
          <p:cNvPr id="18" name="Content Placeholder 17" descr="A picture containing object&#10;&#10;Description generated with high confidence">
            <a:extLst>
              <a:ext uri="{FF2B5EF4-FFF2-40B4-BE49-F238E27FC236}">
                <a16:creationId xmlns:a16="http://schemas.microsoft.com/office/drawing/2014/main" id="{60E2240C-F39B-454F-A317-2209A22F1E74}"/>
              </a:ext>
            </a:extLst>
          </p:cNvPr>
          <p:cNvPicPr>
            <a:picLocks noGrp="1" noChangeAspect="1"/>
          </p:cNvPicPr>
          <p:nvPr>
            <p:ph sz="quarter" idx="13"/>
          </p:nvPr>
        </p:nvPicPr>
        <p:blipFill>
          <a:blip r:embed="rId2"/>
          <a:stretch>
            <a:fillRect/>
          </a:stretch>
        </p:blipFill>
        <p:spPr>
          <a:xfrm>
            <a:off x="6814844" y="912072"/>
            <a:ext cx="4696497" cy="4696497"/>
          </a:xfrm>
        </p:spPr>
      </p:pic>
    </p:spTree>
    <p:extLst>
      <p:ext uri="{BB962C8B-B14F-4D97-AF65-F5344CB8AC3E}">
        <p14:creationId xmlns:p14="http://schemas.microsoft.com/office/powerpoint/2010/main" val="395112271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2121</Words>
  <Application>Microsoft Office PowerPoint</Application>
  <PresentationFormat>Widescreen</PresentationFormat>
  <Paragraphs>168</Paragraphs>
  <Slides>32</Slides>
  <Notes>11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WiFi Keys for Attendees</vt:lpstr>
      <vt:lpstr>PowerPoint Presentation</vt:lpstr>
      <vt:lpstr>PowerPoint Presentation</vt:lpstr>
      <vt:lpstr>PowerPoint Presentation</vt:lpstr>
      <vt:lpstr>PowerPoint Presentation</vt:lpstr>
      <vt:lpstr>PowerPoint Presentation</vt:lpstr>
      <vt:lpstr>Azure AD Conceptos</vt:lpstr>
      <vt:lpstr>Azure AD v1 vs v2 endpoints</vt:lpstr>
      <vt:lpstr>PowerPoint Presentation</vt:lpstr>
      <vt:lpstr>PowerPoint Presentation</vt:lpstr>
      <vt:lpstr>PowerPoint Presentation</vt:lpstr>
      <vt:lpstr>Graph explorer es tu “BFF”</vt:lpstr>
      <vt:lpstr>Los 7 magnificos (operaciones)</vt:lpstr>
      <vt:lpstr>Los 7 magnificos (query parameters)</vt:lpstr>
      <vt:lpstr>Server-side pagination</vt:lpstr>
      <vt:lpstr>Track changes: webhooks + delta queries</vt:lpstr>
      <vt:lpstr>Use least privileges</vt:lpstr>
      <vt:lpstr>Use least privileges</vt:lpstr>
      <vt:lpstr>PowerPoint Presentation</vt:lpstr>
      <vt:lpstr>MS Graph extensions</vt:lpstr>
      <vt:lpstr>PowerPoint Presentation</vt:lpstr>
      <vt:lpstr>PowerPoint Presentation</vt:lpstr>
      <vt:lpstr>PowerPoint Presentation</vt:lpstr>
      <vt:lpstr>Resources</vt:lpstr>
      <vt:lpstr>PowerPoint Presentation</vt:lpstr>
      <vt:lpstr>Raffle</vt:lpstr>
      <vt:lpstr>Office 365 for IT Pros</vt:lpstr>
      <vt:lpstr>PowerPoint Presentation</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2018-06-02T11:13:09Z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